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37"/>
  </p:notesMasterIdLst>
  <p:sldIdLst>
    <p:sldId id="256" r:id="rId2"/>
    <p:sldId id="357" r:id="rId3"/>
    <p:sldId id="257" r:id="rId4"/>
    <p:sldId id="258" r:id="rId5"/>
    <p:sldId id="259" r:id="rId6"/>
    <p:sldId id="260" r:id="rId7"/>
    <p:sldId id="261" r:id="rId8"/>
    <p:sldId id="289" r:id="rId9"/>
    <p:sldId id="290" r:id="rId10"/>
    <p:sldId id="262" r:id="rId11"/>
    <p:sldId id="263" r:id="rId12"/>
    <p:sldId id="264" r:id="rId13"/>
    <p:sldId id="265" r:id="rId14"/>
    <p:sldId id="267" r:id="rId15"/>
    <p:sldId id="268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66" r:id="rId26"/>
    <p:sldId id="279" r:id="rId27"/>
    <p:sldId id="280" r:id="rId28"/>
    <p:sldId id="281" r:id="rId29"/>
    <p:sldId id="288" r:id="rId30"/>
    <p:sldId id="282" r:id="rId31"/>
    <p:sldId id="283" r:id="rId32"/>
    <p:sldId id="284" r:id="rId33"/>
    <p:sldId id="287" r:id="rId34"/>
    <p:sldId id="285" r:id="rId35"/>
    <p:sldId id="286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76D8BCA-BB99-124C-9243-63C841322504}">
          <p14:sldIdLst>
            <p14:sldId id="256"/>
            <p14:sldId id="357"/>
            <p14:sldId id="257"/>
            <p14:sldId id="258"/>
            <p14:sldId id="259"/>
            <p14:sldId id="260"/>
            <p14:sldId id="261"/>
            <p14:sldId id="289"/>
            <p14:sldId id="290"/>
            <p14:sldId id="262"/>
            <p14:sldId id="263"/>
            <p14:sldId id="264"/>
            <p14:sldId id="265"/>
          </p14:sldIdLst>
        </p14:section>
        <p14:section name="DataCenters" id="{F9C0A127-63D3-E74D-9BE5-D0A6F82A8136}">
          <p14:sldIdLst>
            <p14:sldId id="267"/>
            <p14:sldId id="268"/>
            <p14:sldId id="269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</p14:sldIdLst>
        </p14:section>
        <p14:section name="Compute" id="{149B2DF8-E877-0146-8024-7BA90AC5BF6D}">
          <p14:sldIdLst>
            <p14:sldId id="266"/>
            <p14:sldId id="279"/>
            <p14:sldId id="280"/>
            <p14:sldId id="281"/>
            <p14:sldId id="288"/>
            <p14:sldId id="282"/>
            <p14:sldId id="283"/>
            <p14:sldId id="284"/>
            <p14:sldId id="287"/>
            <p14:sldId id="285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12"/>
    <p:restoredTop sz="92819"/>
  </p:normalViewPr>
  <p:slideViewPr>
    <p:cSldViewPr snapToGrid="0" snapToObjects="1">
      <p:cViewPr varScale="1">
        <p:scale>
          <a:sx n="77" d="100"/>
          <a:sy n="77" d="100"/>
        </p:scale>
        <p:origin x="10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C4B567-25A3-8D4C-93E0-3FCE46A45992}" type="datetimeFigureOut">
              <a:rPr lang="it-IT" smtClean="0"/>
              <a:t>10/06/18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B9F979-8B54-5848-8BE1-9F3BC919F68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8210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1CE01-80F6-C248-A590-70F339FA21B3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BDEAA-F00E-184D-BCB9-26072218BD68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BC156-525D-2D4F-AA53-90FCC4A4A65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97B736-D586-3944-939D-3B0EBD27B803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E48FC-0E98-1540-81BD-9CFF37D6D71F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11ED6-D795-094D-93BF-B4CDE2797B63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C863A-9379-634C-955A-9E15722F80D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AAE9-83F1-A44D-956B-D8D004F30B5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C2FBBF-9147-1048-8F1B-43359FBF7704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C9E8F-B7A9-E647-B489-D812A267E21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2AA628-9264-3B49-AFF1-638AE9B998FD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0B7B3-437D-BC41-A147-46816859E44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F708-07C7-734A-9BDD-03043652E28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53CFC-F418-3646-8F2F-0C2E64C17FCE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39D8D-4923-CA4C-A593-5758899EA4CE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9995-3100-9D4F-B93A-1303FDA3DE7D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mailto:salvatore.sorrentino@live.com" TargetMode="External"/><Relationship Id="rId3" Type="http://schemas.openxmlformats.org/officeDocument/2006/relationships/image" Target="../media/image2.jp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://www.google.it/url?sa=i&amp;rct=j&amp;q=&amp;esrc=s&amp;frm=1&amp;source=images&amp;cd=&amp;cad=rja&amp;docid=gM07xAvBLoefTM&amp;tbnid=dt5KuzTRgiOLlM:&amp;ved=0CAUQjRw&amp;url=http://www.futureservice.it/CertificazioneDotnet.htm&amp;ei=NP5zUqTMK8TlswadmYHwBQ&amp;bvm=bv.55819444,d.bGE&amp;psig=AFQjCNHV91NJc3qX41bBzzsn9f5Bb60bnQ&amp;ust=1383419824497857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it-it/azure/virtual-machines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virtual-network/quick-create-portal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13325-5F82-0042-B874-38882DCD5C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Panoramica sul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31CF13-A3DC-CB49-B29D-D435B831B3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Salvatore Sorrentino</a:t>
            </a:r>
          </a:p>
        </p:txBody>
      </p:sp>
    </p:spTree>
    <p:extLst>
      <p:ext uri="{BB962C8B-B14F-4D97-AF65-F5344CB8AC3E}">
        <p14:creationId xmlns:p14="http://schemas.microsoft.com/office/powerpoint/2010/main" val="1788994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EDD21E1-BAF0-4314-AB31-82ECB8AC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7C1EC-8257-A940-8D01-8D5C8FD5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5122652" cy="1259894"/>
          </a:xfrm>
        </p:spPr>
        <p:txBody>
          <a:bodyPr>
            <a:normAutofit/>
          </a:bodyPr>
          <a:lstStyle/>
          <a:p>
            <a:r>
              <a:rPr lang="it-IT" dirty="0" err="1"/>
              <a:t>Cloud</a:t>
            </a:r>
            <a:r>
              <a:rPr lang="it-IT" dirty="0"/>
              <a:t> Computing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C8619C-F25D-468E-95FA-2A2151D7DD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5E33F-CF94-5048-9444-7CAD9BA8F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5122652" cy="3759253"/>
          </a:xfrm>
        </p:spPr>
        <p:txBody>
          <a:bodyPr>
            <a:normAutofit/>
          </a:bodyPr>
          <a:lstStyle/>
          <a:p>
            <a:r>
              <a:rPr lang="it-IT" dirty="0"/>
              <a:t>Riduzione dei tempi e costi di avvio della vostra soluzione (Candy </a:t>
            </a:r>
            <a:r>
              <a:rPr lang="it-IT" dirty="0" err="1"/>
              <a:t>Crush</a:t>
            </a:r>
            <a:r>
              <a:rPr lang="it-IT" dirty="0"/>
              <a:t>)</a:t>
            </a:r>
          </a:p>
          <a:p>
            <a:r>
              <a:rPr lang="it-IT" dirty="0"/>
              <a:t>Maggiore flessibilità nella distribuzione e nello </a:t>
            </a:r>
            <a:r>
              <a:rPr lang="it-IT" dirty="0" err="1"/>
              <a:t>scaling</a:t>
            </a:r>
            <a:r>
              <a:rPr lang="it-IT" dirty="0"/>
              <a:t> (ridondanza geografica)</a:t>
            </a:r>
          </a:p>
          <a:p>
            <a:r>
              <a:rPr lang="it-IT" dirty="0"/>
              <a:t>Riduzione del Total </a:t>
            </a:r>
            <a:r>
              <a:rPr lang="it-IT" dirty="0" err="1"/>
              <a:t>Cost</a:t>
            </a:r>
            <a:r>
              <a:rPr lang="it-IT" dirty="0"/>
              <a:t> of </a:t>
            </a:r>
            <a:r>
              <a:rPr lang="it-IT" dirty="0" err="1"/>
              <a:t>Ownership</a:t>
            </a:r>
            <a:r>
              <a:rPr lang="it-IT" dirty="0"/>
              <a:t> (TCO: stima finanziaria dei costi diretti e indiretti del vostro prodotto)</a:t>
            </a:r>
          </a:p>
          <a:p>
            <a:r>
              <a:rPr lang="it-IT" dirty="0"/>
              <a:t>Pagare solo le risorse che consumate</a:t>
            </a:r>
          </a:p>
          <a:p>
            <a:r>
              <a:rPr lang="it-IT" dirty="0"/>
              <a:t>Accedere a nuove tecnologie e soluzioni (AI, </a:t>
            </a:r>
            <a:r>
              <a:rPr lang="it-IT" dirty="0" err="1"/>
              <a:t>IoT</a:t>
            </a:r>
            <a:r>
              <a:rPr lang="it-IT" dirty="0"/>
              <a:t> e </a:t>
            </a:r>
            <a:r>
              <a:rPr lang="it-IT" dirty="0" err="1"/>
              <a:t>Machiine</a:t>
            </a:r>
            <a:r>
              <a:rPr lang="it-IT" dirty="0"/>
              <a:t> Learning)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CD5A4D-674B-4645-B522-4B446ED35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820120"/>
            <a:ext cx="5451627" cy="4897718"/>
          </a:xfrm>
          <a:prstGeom prst="rect">
            <a:avLst/>
          </a:prstGeom>
        </p:spPr>
      </p:pic>
      <p:sp>
        <p:nvSpPr>
          <p:cNvPr id="17" name="Freeform 12">
            <a:extLst>
              <a:ext uri="{FF2B5EF4-FFF2-40B4-BE49-F238E27FC236}">
                <a16:creationId xmlns:a16="http://schemas.microsoft.com/office/drawing/2014/main" id="{7D9439D6-DEAD-4CEB-A61B-BE3D64D1B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663F4-454B-A648-BFEB-4A2844432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4" y="6133610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F5826-984C-2E40-B225-0EC0DFBD7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0316F-33CA-3342-838A-0278CA475F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89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09F5-5389-744C-A177-607637ED0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it-IT" dirty="0"/>
              <a:t>Soluzioni ibride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78714-1DC6-3C49-99EF-501590DFB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it-IT" dirty="0"/>
              <a:t>Ci sono nuove soluzioni che sono disponibili solo sul </a:t>
            </a:r>
            <a:r>
              <a:rPr lang="it-IT" dirty="0" err="1"/>
              <a:t>Cloud</a:t>
            </a:r>
            <a:r>
              <a:rPr lang="it-IT" dirty="0"/>
              <a:t> ma non è uno scenario «tutto o niente»</a:t>
            </a:r>
          </a:p>
          <a:p>
            <a:r>
              <a:rPr lang="it-IT" dirty="0"/>
              <a:t>Potete costruire soluzioni ibride in cui usare le vostre risorse e lanciare le vostre applicazioni integrandole a componenti create e distribuite sul </a:t>
            </a:r>
            <a:r>
              <a:rPr lang="it-IT" dirty="0" err="1"/>
              <a:t>cloud</a:t>
            </a:r>
            <a:r>
              <a:rPr lang="it-IT" dirty="0"/>
              <a:t>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3A4B6C-36A1-1445-9D91-52E6E37FE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849675"/>
            <a:ext cx="6953577" cy="2833582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4B06B-EA4C-A04F-ABC0-F9E87C4BB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4" y="6133610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016975-AAC8-8A4D-B597-2FB82B5C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C605D-0D88-AB47-B2FE-36F59C1029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493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3E4A8-10EA-F444-A8C0-24AC9B0BE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Il </a:t>
            </a:r>
            <a:r>
              <a:rPr lang="it-IT" dirty="0" err="1"/>
              <a:t>cloud</a:t>
            </a:r>
            <a:r>
              <a:rPr lang="it-IT" dirty="0"/>
              <a:t> di Microsoft: </a:t>
            </a:r>
            <a:r>
              <a:rPr lang="it-IT" dirty="0" err="1"/>
              <a:t>Azure</a:t>
            </a:r>
            <a:endParaRPr lang="it-IT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37CF678-FD0E-E546-B277-64D65B9ECF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1507" y="2133600"/>
            <a:ext cx="8850812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DEA23-1DA3-EB40-8508-638CDA2DE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54E3F2-CB16-1849-A451-67DE8FC69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125AAE-C887-4A48-AEEA-F5B4CF15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3383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7C78-9201-9B46-B947-68C4EBE40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Una quantità enorme di tecnologie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5A5F82C-581F-A84E-AE1C-563C440394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2532" y="1905000"/>
            <a:ext cx="7556500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85C49-8CD0-9443-BC44-14499E80E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1D9095-1E2A-6E41-BB1C-DA6CAD56E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4AC11-E1B7-F14E-B57E-843BDE12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972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167D8-D240-8144-96C7-134932BE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Un video (2016)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D445F-51CF-B048-9BB1-ED8966DAC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https</a:t>
            </a:r>
            <a:r>
              <a:rPr lang="it-IT" dirty="0"/>
              <a:t>://channel9.msdn.com/Blogs/</a:t>
            </a:r>
            <a:r>
              <a:rPr lang="it-IT" dirty="0" err="1"/>
              <a:t>Azure</a:t>
            </a:r>
            <a:r>
              <a:rPr lang="it-IT" dirty="0"/>
              <a:t>/</a:t>
            </a:r>
            <a:r>
              <a:rPr lang="it-IT" dirty="0" err="1"/>
              <a:t>Azure-Datacenter-Video?term</a:t>
            </a:r>
            <a:r>
              <a:rPr lang="it-IT" dirty="0"/>
              <a:t>=azure%20datacenters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C4A52-51DD-A04C-8802-E30A6E836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99FB39-8317-CD42-9464-00440F0AB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9E6DE-87FA-D943-B614-5BA4868A5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54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7F641D-E40F-4544-8990-7FAAC2A29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Regions</a:t>
            </a:r>
            <a:endParaRPr lang="it-IT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21380-0B2A-F64C-9A34-0F2FCCB42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it-IT" dirty="0" err="1"/>
              <a:t>Azure</a:t>
            </a:r>
            <a:r>
              <a:rPr lang="it-IT" dirty="0"/>
              <a:t> ha più regioni globali rispetto a tutti i suoi concorrenti</a:t>
            </a:r>
          </a:p>
          <a:p>
            <a:r>
              <a:rPr lang="it-IT" dirty="0"/>
              <a:t>50 regioni – 140 nazioni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6A4144-29BB-AC4A-B44C-852E52017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1754063"/>
            <a:ext cx="6953577" cy="3024806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91A5C6-71DC-7B48-8AEE-8F243D68E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4" y="6133610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15</a:t>
            </a:fld>
            <a:endParaRPr lang="en-US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EF437-1011-1A44-82DF-3785D5DC9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9C302-AEC4-EB49-948D-625A29C714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42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56A4C-3406-284B-AC03-C112C65B1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Zoom sull’Europa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269D80C-4194-EE4F-A8C1-C832FA83AD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1558610"/>
            <a:ext cx="9010650" cy="434556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9CDBA-9251-C94F-BE32-C9C5142A7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BF84BF-9668-FD41-9344-40568EA55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455B7-A05A-DB49-A265-CE2B7EDF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514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8FD0F-63EA-0240-A043-2D1458D87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geographies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59236-EA71-B546-A495-528FE657B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Il mondo è diviso in </a:t>
            </a:r>
            <a:r>
              <a:rPr lang="it-IT" dirty="0" err="1"/>
              <a:t>geographies</a:t>
            </a:r>
            <a:r>
              <a:rPr lang="it-IT" dirty="0"/>
              <a:t>. </a:t>
            </a:r>
          </a:p>
          <a:p>
            <a:r>
              <a:rPr lang="it-IT" dirty="0"/>
              <a:t>Le </a:t>
            </a:r>
            <a:r>
              <a:rPr lang="it-IT" dirty="0" err="1"/>
              <a:t>geography</a:t>
            </a:r>
            <a:r>
              <a:rPr lang="it-IT" dirty="0"/>
              <a:t> sono definite da confini geo-politici o da confini nazionali</a:t>
            </a:r>
          </a:p>
          <a:p>
            <a:r>
              <a:rPr lang="it-IT" dirty="0"/>
              <a:t>Esempio: Europa Occidentale, Europa del Nord</a:t>
            </a:r>
          </a:p>
          <a:p>
            <a:r>
              <a:rPr lang="it-IT" dirty="0"/>
              <a:t>All’interno delle </a:t>
            </a:r>
            <a:r>
              <a:rPr lang="it-IT" dirty="0" err="1"/>
              <a:t>geography</a:t>
            </a:r>
            <a:r>
              <a:rPr lang="it-IT" dirty="0"/>
              <a:t> definiamo le </a:t>
            </a:r>
            <a:r>
              <a:rPr lang="it-IT" dirty="0" err="1"/>
              <a:t>region</a:t>
            </a:r>
            <a:r>
              <a:rPr lang="it-IT" dirty="0"/>
              <a:t>. Ogni </a:t>
            </a:r>
            <a:r>
              <a:rPr lang="it-IT" dirty="0" err="1"/>
              <a:t>geography</a:t>
            </a:r>
            <a:r>
              <a:rPr lang="it-IT" dirty="0"/>
              <a:t> ha almeno due </a:t>
            </a:r>
            <a:r>
              <a:rPr lang="it-IT" dirty="0" err="1"/>
              <a:t>region</a:t>
            </a:r>
            <a:r>
              <a:rPr lang="it-IT" dirty="0"/>
              <a:t>.</a:t>
            </a:r>
          </a:p>
          <a:p>
            <a:r>
              <a:rPr lang="it-IT" dirty="0"/>
              <a:t>Le </a:t>
            </a:r>
            <a:r>
              <a:rPr lang="it-IT" dirty="0" err="1"/>
              <a:t>region</a:t>
            </a:r>
            <a:r>
              <a:rPr lang="it-IT" dirty="0"/>
              <a:t> sono poste tra di loro in un intervallo di latenza di massimo 2ms</a:t>
            </a:r>
          </a:p>
          <a:p>
            <a:r>
              <a:rPr lang="it-IT" dirty="0"/>
              <a:t>Tipicamente le regioni distano centinaia di chilometri tra di loro</a:t>
            </a:r>
          </a:p>
          <a:p>
            <a:r>
              <a:rPr lang="it-IT" dirty="0"/>
              <a:t>Ogni regione è costituita da più data center che consentono cosi una replica dei dati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5A711-2445-734D-B906-78898B6C4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AE245-50F3-FC43-B3F1-782D4FEA0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74EA8-6766-9743-8D28-44444A16F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7000B57-C705-C947-ACC2-08C15080E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979" y="2126622"/>
            <a:ext cx="1727200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294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D6CFF-B5B1-0A40-9257-2222E2E1E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Availability</a:t>
            </a:r>
            <a:r>
              <a:rPr lang="it-IT" dirty="0"/>
              <a:t> </a:t>
            </a:r>
            <a:r>
              <a:rPr lang="it-IT" dirty="0" err="1"/>
              <a:t>Zones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63A2B-9E62-2948-B79B-20F7D2658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Sono locazioni fisicamente separate all’interno di una </a:t>
            </a:r>
            <a:r>
              <a:rPr lang="it-IT" dirty="0" err="1"/>
              <a:t>region</a:t>
            </a:r>
            <a:r>
              <a:rPr lang="it-IT" dirty="0"/>
              <a:t>.  Ciascuna AZ è formata da uno o più data center equipaggiati con alimentazione indipendente, raffreddamento e rete. </a:t>
            </a:r>
          </a:p>
          <a:p>
            <a:r>
              <a:rPr lang="it-IT" dirty="0"/>
              <a:t>Una AZ consente (basta pagare) di eseguire applicazioni a bassa latenza e high </a:t>
            </a:r>
            <a:r>
              <a:rPr lang="it-IT" dirty="0" err="1"/>
              <a:t>availability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89E48-3D63-6A4E-A0BD-CFDCA976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B428E-223C-4946-BED2-9E076FAE9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B4A20-BC22-CD45-96C8-FBDB7CEF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024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A137E-2501-D249-A7F1-24DDAF76D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0E64182-FCAE-5344-8688-AA324F2E90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624109"/>
            <a:ext cx="9233492" cy="507842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8449F-C1FC-3043-B245-54CB6B954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58590-363F-214E-8B3F-0465F8C4D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F7873-D9A3-E143-868B-9C029E4E5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25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Chi sono?</a:t>
            </a:r>
          </a:p>
        </p:txBody>
      </p:sp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960" y="5517232"/>
            <a:ext cx="1008112" cy="825392"/>
          </a:xfrm>
        </p:spPr>
      </p:pic>
      <p:pic>
        <p:nvPicPr>
          <p:cNvPr id="8" name="Immagine 2" descr="cid:image003.jpg@01CE5197.30FCD2B0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909" y="5607302"/>
            <a:ext cx="1066800" cy="48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rc_mi" descr="http://www.futureservice.it/Img/certificazioneMCSD.png">
            <a:hlinkClick r:id="rId4"/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185" y="5536654"/>
            <a:ext cx="81915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017" y="1827749"/>
            <a:ext cx="2391789" cy="162725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9874" y="3806393"/>
            <a:ext cx="8066606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t-IT" b="1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Salvatore Sorrentino</a:t>
            </a:r>
          </a:p>
          <a:p>
            <a:r>
              <a:rPr lang="it-IT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Laurea e </a:t>
            </a:r>
            <a:r>
              <a:rPr lang="it-IT" dirty="0" err="1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Phd</a:t>
            </a:r>
            <a:r>
              <a:rPr lang="it-IT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 in Fisica delle alte energie</a:t>
            </a:r>
          </a:p>
          <a:p>
            <a:r>
              <a:rPr lang="it-IT" dirty="0" err="1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Blexin</a:t>
            </a:r>
            <a:r>
              <a:rPr lang="it-IT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 Senior Developer</a:t>
            </a:r>
          </a:p>
          <a:p>
            <a:r>
              <a:rPr lang="it-IT" dirty="0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Membro della Community </a:t>
            </a:r>
            <a:r>
              <a:rPr lang="it-IT" dirty="0" err="1">
                <a:gradFill>
                  <a:gsLst>
                    <a:gs pos="0">
                      <a:prstClr val="black"/>
                    </a:gs>
                    <a:gs pos="86000">
                      <a:prstClr val="black"/>
                    </a:gs>
                  </a:gsLst>
                  <a:lin ang="5400000" scaled="0"/>
                </a:gradFill>
              </a:rPr>
              <a:t>DotNetCampania</a:t>
            </a:r>
            <a:endParaRPr lang="it-IT" dirty="0">
              <a:gradFill>
                <a:gsLst>
                  <a:gs pos="0">
                    <a:prstClr val="black"/>
                  </a:gs>
                  <a:gs pos="86000">
                    <a:prstClr val="black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9" y="5456092"/>
            <a:ext cx="1098751" cy="947673"/>
          </a:xfrm>
          <a:prstGeom prst="rect">
            <a:avLst/>
          </a:prstGeom>
        </p:spPr>
      </p:pic>
      <p:sp>
        <p:nvSpPr>
          <p:cNvPr id="17" name="CasellaDiTesto 16"/>
          <p:cNvSpPr txBox="1"/>
          <p:nvPr/>
        </p:nvSpPr>
        <p:spPr>
          <a:xfrm>
            <a:off x="5572819" y="1620171"/>
            <a:ext cx="4809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prstClr val="black"/>
                </a:solidFill>
              </a:rPr>
              <a:t>E-mail: </a:t>
            </a:r>
            <a:r>
              <a:rPr lang="it-IT" dirty="0">
                <a:solidFill>
                  <a:prstClr val="black"/>
                </a:solidFill>
                <a:hlinkClick r:id="rId8"/>
              </a:rPr>
              <a:t>salvatore.sorrentino@live.com</a:t>
            </a:r>
            <a:endParaRPr lang="it-IT" dirty="0">
              <a:solidFill>
                <a:prstClr val="black"/>
              </a:solidFill>
            </a:endParaRPr>
          </a:p>
          <a:p>
            <a:r>
              <a:rPr lang="it-IT" dirty="0" err="1">
                <a:solidFill>
                  <a:prstClr val="black"/>
                </a:solidFill>
              </a:rPr>
              <a:t>Twitter</a:t>
            </a:r>
            <a:r>
              <a:rPr lang="it-IT" dirty="0">
                <a:solidFill>
                  <a:prstClr val="black"/>
                </a:solidFill>
              </a:rPr>
              <a:t>: </a:t>
            </a:r>
            <a:r>
              <a:rPr lang="it-IT" dirty="0" err="1">
                <a:solidFill>
                  <a:prstClr val="black"/>
                </a:solidFill>
              </a:rPr>
              <a:t>csharpnapoli</a:t>
            </a:r>
            <a:endParaRPr lang="it-IT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9447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D9EF0-D115-F447-A9E3-78A85D00D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EB5E05D-424E-5041-A857-F57B0D1A5A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624110"/>
            <a:ext cx="9016029" cy="497659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F839AD-BE65-AC4B-ADC4-9D856D1A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7E16E-DB03-5A4C-824C-EB8E87497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B229B-3BF1-5F40-BC9B-FDE5FE416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729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0D2DDD-5951-CC4B-9154-F02AFDE74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B9138-8720-F84F-BF90-2F953C69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130437"/>
            <a:ext cx="779767" cy="37039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21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922A19-1ADF-894A-81CF-09CF47964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Salvatore Sorrentino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EDFBF4-54A4-C94C-AE39-E93E5229B9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6BF708-07C7-734A-9BDD-03043652E280}" type="datetime1">
              <a:rPr lang="it-I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10/06/18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56845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E42A322-EA54-E241-857A-671A194D99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8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D4F5D1-EF9E-7F40-B521-256C50BDA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6130437"/>
            <a:ext cx="779767" cy="37039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8CDB87-CBF4-5746-8BA0-659A5124F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Salvatore Sorrentino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346A62-00BB-724D-AA5E-7C9E6B2AF7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86BF708-07C7-734A-9BDD-03043652E280}" type="datetime1">
              <a:rPr lang="it-IT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10/06/18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1976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9406C2-023E-0847-9A30-5603C291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F708-07C7-734A-9BDD-03043652E280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AC3AA-C9D3-1042-A585-7958F8AF5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DAED9C-6D27-CA45-9DCF-F554450E4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A9354A-5B1E-B342-9829-513A528C9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73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81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3CACA-9A53-C745-8D51-350F86C3B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Sostenibilità energetica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B5351A9-3BA7-C743-9F4B-9CD848B6A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826" y="2133600"/>
            <a:ext cx="8304174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C85D0-B5EB-614E-A7C0-398580282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1BE1E-7B75-F54E-A39D-9BDE6F718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E0D44-F8FE-FF49-BDFA-A9C82153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2585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68E0D-0E38-0545-8158-2B5AA355D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it-IT" sz="3000"/>
              <a:t>Computing: Risorse per eseguire codice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99773-8750-3641-9EC1-5628EDDA9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25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EAE82-0BB0-7144-89F1-B3F24479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it-IT" sz="1600">
                <a:solidFill>
                  <a:srgbClr val="000000"/>
                </a:solidFill>
              </a:rPr>
              <a:t>CPU</a:t>
            </a:r>
          </a:p>
          <a:p>
            <a:r>
              <a:rPr lang="it-IT" sz="1600">
                <a:solidFill>
                  <a:srgbClr val="000000"/>
                </a:solidFill>
              </a:rPr>
              <a:t>Memory</a:t>
            </a:r>
          </a:p>
          <a:p>
            <a:r>
              <a:rPr lang="it-IT" sz="1600">
                <a:solidFill>
                  <a:srgbClr val="000000"/>
                </a:solidFill>
              </a:rPr>
              <a:t>Disk space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2FDF9F-00C0-7142-B0B6-E4F46B572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701951"/>
            <a:ext cx="5451627" cy="513405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F73805-6018-974E-A612-1B96BC5CE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8E20D-AD1D-3045-A52D-16B87FF08B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62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1ECEE-EBBF-0741-93C0-A309B191D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Opzioni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CFA04D-34F7-3A40-B80F-612F9F698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2071254"/>
            <a:ext cx="4599804" cy="288313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27F4F-B901-1B4C-B1DB-CB0B6A9A9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BA3F6-8FAA-6546-A6E6-62D907917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5B58A-53D6-E24E-8DDA-6BCD6210A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1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B2525-5344-0146-9B66-42327BB3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Opzioni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D68BDC-CE02-884A-9586-CC3106541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1068" y="1905000"/>
            <a:ext cx="8915400" cy="3132437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FE5AF-FC09-2848-8E40-D0B227622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4AE333-F8C1-0A46-A271-7FABAE137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05F62-EF33-A04D-8D9B-303642CFE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0883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0C481-713F-3843-B2C3-59A5E19E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it-IT" sz="3200"/>
              <a:t>Virtual Machines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D23B23-DDE1-2741-9CE5-DF045B861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28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CFB31-61E6-8147-83A3-AD7B54DF8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it-IT" sz="1600" dirty="0">
                <a:solidFill>
                  <a:srgbClr val="000000"/>
                </a:solidFill>
              </a:rPr>
              <a:t>Linux o Windows</a:t>
            </a:r>
          </a:p>
          <a:p>
            <a:r>
              <a:rPr lang="it-IT" sz="1600" dirty="0" err="1">
                <a:solidFill>
                  <a:srgbClr val="000000"/>
                </a:solidFill>
              </a:rPr>
              <a:t>Prebuilt</a:t>
            </a:r>
            <a:r>
              <a:rPr lang="it-IT" sz="1600" dirty="0">
                <a:solidFill>
                  <a:srgbClr val="000000"/>
                </a:solidFill>
              </a:rPr>
              <a:t> Images</a:t>
            </a:r>
          </a:p>
          <a:p>
            <a:r>
              <a:rPr lang="it-IT" sz="1600" dirty="0" err="1">
                <a:solidFill>
                  <a:srgbClr val="000000"/>
                </a:solidFill>
              </a:rPr>
              <a:t>Varying</a:t>
            </a:r>
            <a:r>
              <a:rPr lang="it-IT" sz="1600" dirty="0">
                <a:solidFill>
                  <a:srgbClr val="000000"/>
                </a:solidFill>
              </a:rPr>
              <a:t> </a:t>
            </a:r>
            <a:r>
              <a:rPr lang="it-IT" sz="1600" dirty="0" err="1">
                <a:solidFill>
                  <a:srgbClr val="000000"/>
                </a:solidFill>
              </a:rPr>
              <a:t>Sizes</a:t>
            </a:r>
            <a:endParaRPr lang="it-IT" sz="1600" dirty="0">
              <a:solidFill>
                <a:srgbClr val="000000"/>
              </a:solidFill>
            </a:endParaRPr>
          </a:p>
          <a:p>
            <a:r>
              <a:rPr lang="it-IT" sz="1600" dirty="0">
                <a:solidFill>
                  <a:srgbClr val="000000"/>
                </a:solidFill>
              </a:rPr>
              <a:t>Premium Storage</a:t>
            </a:r>
          </a:p>
          <a:p>
            <a:r>
              <a:rPr lang="it-IT" sz="1600" dirty="0">
                <a:solidFill>
                  <a:srgbClr val="000000"/>
                </a:solidFill>
              </a:rPr>
              <a:t>L’utente deve gestire il sistema operativo</a:t>
            </a:r>
          </a:p>
          <a:p>
            <a:r>
              <a:rPr lang="it-IT" sz="1600" dirty="0">
                <a:solidFill>
                  <a:srgbClr val="000000"/>
                </a:solidFill>
              </a:rPr>
              <a:t>Si paga solo quando sono in esecuzione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240076-C947-2949-852E-7FE15A712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667775"/>
            <a:ext cx="5451627" cy="520240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54306A-0DE7-1643-8818-DAAAA57D7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46E88-E379-BD40-83F8-BE0F5016E2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2137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15833-A7AD-2941-907B-229D34363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it-IT" sz="3200"/>
              <a:t>Containers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FC546-3413-9340-BE9E-E51F88F83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29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E618F-AD34-4D49-8E12-4766B2BBE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>
            <a:normAutofit/>
          </a:bodyPr>
          <a:lstStyle/>
          <a:p>
            <a:r>
              <a:rPr lang="it-IT" sz="1600">
                <a:solidFill>
                  <a:srgbClr val="000000"/>
                </a:solidFill>
              </a:rPr>
              <a:t>Lightweight application host</a:t>
            </a:r>
          </a:p>
          <a:p>
            <a:r>
              <a:rPr lang="it-IT" sz="1600">
                <a:solidFill>
                  <a:srgbClr val="000000"/>
                </a:solidFill>
              </a:rPr>
              <a:t>Possibile collegare assieme immagini</a:t>
            </a:r>
          </a:p>
          <a:p>
            <a:r>
              <a:rPr lang="it-IT" sz="1600">
                <a:solidFill>
                  <a:srgbClr val="000000"/>
                </a:solidFill>
              </a:rPr>
              <a:t>Non voglio spoilerare le lezioni delle prossime settimane </a:t>
            </a:r>
            <a:r>
              <a:rPr lang="it-IT" sz="1600">
                <a:solidFill>
                  <a:srgbClr val="000000"/>
                </a:solidFill>
                <a:sym typeface="Wingdings" pitchFamily="2" charset="2"/>
              </a:rPr>
              <a:t></a:t>
            </a:r>
            <a:endParaRPr lang="it-IT" sz="1600">
              <a:solidFill>
                <a:srgbClr val="00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E05B62-B875-0948-8299-4BAD47891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916" y="810127"/>
            <a:ext cx="5451627" cy="4917704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8480B-EA41-2840-9865-E08362321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89212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05DEF1-EE78-CE42-908A-C92C03E18A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99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F4C104D-5F30-4811-9376-566B26E47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D6E14A-4B84-2348-A95A-32E2E1D89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r>
              <a:rPr lang="it-IT" dirty="0"/>
              <a:t>Sveliamo il mistero…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15E34B-5D02-4E01-A936-E8E1C0AB6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1AEA9-B16F-2443-AC0E-DA457A9D7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225" y="2133600"/>
            <a:ext cx="3650278" cy="3759253"/>
          </a:xfrm>
        </p:spPr>
        <p:txBody>
          <a:bodyPr>
            <a:normAutofit/>
          </a:bodyPr>
          <a:lstStyle/>
          <a:p>
            <a:r>
              <a:rPr lang="it-IT" dirty="0"/>
              <a:t>Per molti utenti il </a:t>
            </a:r>
            <a:r>
              <a:rPr lang="it-IT" dirty="0" err="1"/>
              <a:t>cloud</a:t>
            </a:r>
            <a:r>
              <a:rPr lang="it-IT" dirty="0"/>
              <a:t> è un tema misterioso, a volte pauroso</a:t>
            </a:r>
          </a:p>
          <a:p>
            <a:r>
              <a:rPr lang="it-IT" dirty="0"/>
              <a:t>Cosa succede nei data center?</a:t>
            </a:r>
          </a:p>
          <a:p>
            <a:r>
              <a:rPr lang="it-IT" dirty="0"/>
              <a:t>Come sono protetti i nostri dati?</a:t>
            </a:r>
          </a:p>
          <a:p>
            <a:r>
              <a:rPr lang="it-IT" dirty="0"/>
              <a:t>Come funziona </a:t>
            </a:r>
            <a:r>
              <a:rPr lang="it-IT" dirty="0" err="1"/>
              <a:t>iil</a:t>
            </a:r>
            <a:r>
              <a:rPr lang="it-IT" dirty="0"/>
              <a:t> tutto?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CA458B-FB43-0340-BBFB-B82F91A1E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543" y="876847"/>
            <a:ext cx="6953577" cy="4779238"/>
          </a:xfrm>
          <a:prstGeom prst="rect">
            <a:avLst/>
          </a:prstGeom>
        </p:spPr>
      </p:pic>
      <p:sp>
        <p:nvSpPr>
          <p:cNvPr id="17" name="Freeform 11">
            <a:extLst>
              <a:ext uri="{FF2B5EF4-FFF2-40B4-BE49-F238E27FC236}">
                <a16:creationId xmlns:a16="http://schemas.microsoft.com/office/drawing/2014/main" id="{7DE3414B-B032-4710-A468-D3285E38C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061223"/>
            <a:ext cx="1038036" cy="506277"/>
          </a:xfrm>
          <a:custGeom>
            <a:avLst/>
            <a:gdLst>
              <a:gd name="connsiteX0" fmla="*/ 0 w 1038036"/>
              <a:gd name="connsiteY0" fmla="*/ 0 h 506277"/>
              <a:gd name="connsiteX1" fmla="*/ 182880 w 1038036"/>
              <a:gd name="connsiteY1" fmla="*/ 0 h 506277"/>
              <a:gd name="connsiteX2" fmla="*/ 291705 w 1038036"/>
              <a:gd name="connsiteY2" fmla="*/ 0 h 506277"/>
              <a:gd name="connsiteX3" fmla="*/ 291705 w 1038036"/>
              <a:gd name="connsiteY3" fmla="*/ 151 h 506277"/>
              <a:gd name="connsiteX4" fmla="*/ 692049 w 1038036"/>
              <a:gd name="connsiteY4" fmla="*/ 705 h 506277"/>
              <a:gd name="connsiteX5" fmla="*/ 782744 w 1038036"/>
              <a:gd name="connsiteY5" fmla="*/ 705 h 506277"/>
              <a:gd name="connsiteX6" fmla="*/ 797001 w 1038036"/>
              <a:gd name="connsiteY6" fmla="*/ 5473 h 506277"/>
              <a:gd name="connsiteX7" fmla="*/ 801982 w 1038036"/>
              <a:gd name="connsiteY7" fmla="*/ 10242 h 506277"/>
              <a:gd name="connsiteX8" fmla="*/ 1030951 w 1038036"/>
              <a:gd name="connsiteY8" fmla="*/ 239185 h 506277"/>
              <a:gd name="connsiteX9" fmla="*/ 1030951 w 1038036"/>
              <a:gd name="connsiteY9" fmla="*/ 267797 h 506277"/>
              <a:gd name="connsiteX10" fmla="*/ 801982 w 1038036"/>
              <a:gd name="connsiteY10" fmla="*/ 496740 h 506277"/>
              <a:gd name="connsiteX11" fmla="*/ 797001 w 1038036"/>
              <a:gd name="connsiteY11" fmla="*/ 501508 h 506277"/>
              <a:gd name="connsiteX12" fmla="*/ 782744 w 1038036"/>
              <a:gd name="connsiteY12" fmla="*/ 506277 h 506277"/>
              <a:gd name="connsiteX13" fmla="*/ 692049 w 1038036"/>
              <a:gd name="connsiteY13" fmla="*/ 506277 h 506277"/>
              <a:gd name="connsiteX14" fmla="*/ 291705 w 1038036"/>
              <a:gd name="connsiteY14" fmla="*/ 505140 h 506277"/>
              <a:gd name="connsiteX15" fmla="*/ 291705 w 1038036"/>
              <a:gd name="connsiteY15" fmla="*/ 506277 h 506277"/>
              <a:gd name="connsiteX16" fmla="*/ 0 w 1038036"/>
              <a:gd name="connsiteY16" fmla="*/ 506277 h 506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038036" h="506277">
                <a:moveTo>
                  <a:pt x="0" y="0"/>
                </a:moveTo>
                <a:lnTo>
                  <a:pt x="182880" y="0"/>
                </a:lnTo>
                <a:lnTo>
                  <a:pt x="291705" y="0"/>
                </a:lnTo>
                <a:lnTo>
                  <a:pt x="291705" y="151"/>
                </a:lnTo>
                <a:lnTo>
                  <a:pt x="692049" y="705"/>
                </a:lnTo>
                <a:lnTo>
                  <a:pt x="782744" y="705"/>
                </a:lnTo>
                <a:cubicBezTo>
                  <a:pt x="787553" y="705"/>
                  <a:pt x="792363" y="5473"/>
                  <a:pt x="797001" y="5473"/>
                </a:cubicBezTo>
                <a:cubicBezTo>
                  <a:pt x="797001" y="10242"/>
                  <a:pt x="801982" y="10242"/>
                  <a:pt x="801982" y="10242"/>
                </a:cubicBezTo>
                <a:lnTo>
                  <a:pt x="1030951" y="239185"/>
                </a:lnTo>
                <a:cubicBezTo>
                  <a:pt x="1040398" y="248722"/>
                  <a:pt x="1040398" y="258259"/>
                  <a:pt x="1030951" y="267797"/>
                </a:cubicBezTo>
                <a:lnTo>
                  <a:pt x="801982" y="496740"/>
                </a:lnTo>
                <a:cubicBezTo>
                  <a:pt x="800436" y="498363"/>
                  <a:pt x="798547" y="499885"/>
                  <a:pt x="797001" y="501508"/>
                </a:cubicBezTo>
                <a:cubicBezTo>
                  <a:pt x="792363" y="506277"/>
                  <a:pt x="787553" y="506277"/>
                  <a:pt x="782744" y="506277"/>
                </a:cubicBezTo>
                <a:lnTo>
                  <a:pt x="692049" y="506277"/>
                </a:lnTo>
                <a:lnTo>
                  <a:pt x="291705" y="505140"/>
                </a:lnTo>
                <a:lnTo>
                  <a:pt x="291705" y="506277"/>
                </a:lnTo>
                <a:lnTo>
                  <a:pt x="0" y="506277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177BB-BAF6-3440-AA47-11F12AEC3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4" y="6133610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19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5B9B3-8337-CC4A-B3A0-8E0A5D8EB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761999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AB5D4-F164-0D44-B0DD-C9114CA3C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534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ADA4F-48F5-4C40-B3A3-45589249A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Calcolatore Prezzi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13DF2BC-1C57-B544-BBB7-F345CCE5C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7512" y="1905000"/>
            <a:ext cx="10473824" cy="39471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27F3E-7FA6-3349-8669-AF72F7577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D1EAF-DEE5-1145-8E64-57BBF4C4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0F196-F964-F14D-9A33-969A0DCA7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9441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CDF64-13EF-9145-8442-CE5DF3AAD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Calcolatore prezzi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9C9CF74-113E-4642-8527-7E89D5CA03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5478" y="2133600"/>
            <a:ext cx="8742870" cy="37782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8F5B-F87C-5646-82C4-E26DC1908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28E580-04ED-894B-8171-8B09EFFDB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030E9-9758-1941-B303-EDC5F9BD7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602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45EAA-48E5-2C44-AE2E-7668ADD6C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Esercizio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A6420-7FF5-4445-A321-A76D8732A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Usare il calcolatore prezzi per creare due alternative per sistema operativo. Sulle macchine andranno eseguite installazioni e ad esse bisognerà accedere da remoto</a:t>
            </a:r>
          </a:p>
          <a:p>
            <a:pPr lvl="1"/>
            <a:r>
              <a:rPr lang="it-IT" dirty="0"/>
              <a:t>Windows (HDD o SSD)</a:t>
            </a:r>
          </a:p>
          <a:p>
            <a:pPr lvl="1"/>
            <a:r>
              <a:rPr lang="it-IT" dirty="0" err="1"/>
              <a:t>Ubuntu</a:t>
            </a:r>
            <a:r>
              <a:rPr lang="it-IT" dirty="0"/>
              <a:t> (HDD o SSD)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9647D-AF98-554E-8FA3-02F168E6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5497D-C85C-B540-B806-1D42B2140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4B4EC-A880-DF4B-9A27-7BB6A02EF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8678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289FD-C215-A446-A479-75DD3DAED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Esercizio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6AA41-7047-EA4D-87D2-FBFD70FF65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Procedere alla creazione delle VM scelte nell’esercizio precedente</a:t>
            </a:r>
          </a:p>
          <a:p>
            <a:r>
              <a:rPr lang="it-IT" dirty="0">
                <a:hlinkClick r:id="rId2"/>
              </a:rPr>
              <a:t>https://docs.microsoft.com/it-it/azure/virtual-machines/</a:t>
            </a:r>
            <a:endParaRPr lang="it-IT" dirty="0"/>
          </a:p>
          <a:p>
            <a:pPr lvl="1"/>
            <a:r>
              <a:rPr lang="it-IT" dirty="0"/>
              <a:t>Windows</a:t>
            </a:r>
          </a:p>
          <a:p>
            <a:pPr lvl="2"/>
            <a:r>
              <a:rPr lang="it-IT" dirty="0"/>
              <a:t>Portale di </a:t>
            </a:r>
            <a:r>
              <a:rPr lang="it-IT" dirty="0" err="1"/>
              <a:t>Azure</a:t>
            </a:r>
            <a:endParaRPr lang="it-IT" dirty="0"/>
          </a:p>
          <a:p>
            <a:pPr lvl="2"/>
            <a:r>
              <a:rPr lang="it-IT" dirty="0" err="1"/>
              <a:t>Powershell</a:t>
            </a:r>
            <a:endParaRPr lang="it-IT" dirty="0"/>
          </a:p>
          <a:p>
            <a:pPr lvl="1"/>
            <a:r>
              <a:rPr lang="it-IT" dirty="0"/>
              <a:t>Linux</a:t>
            </a:r>
          </a:p>
          <a:p>
            <a:pPr lvl="2"/>
            <a:r>
              <a:rPr lang="it-IT" dirty="0"/>
              <a:t>Portale di </a:t>
            </a:r>
            <a:r>
              <a:rPr lang="it-IT" dirty="0" err="1"/>
              <a:t>Azure</a:t>
            </a:r>
            <a:endParaRPr lang="it-IT" dirty="0"/>
          </a:p>
          <a:p>
            <a:pPr lvl="2"/>
            <a:r>
              <a:rPr lang="it-IT" dirty="0" err="1"/>
              <a:t>Powershell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36F56-541A-B54A-BB93-ED489CB6D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D20BE-FB93-DD4D-8C48-5C4ADE9E0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C0CB7-FA49-C340-B3FE-0E2FB146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096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EC578-7490-594D-BA2C-2F90EC1C8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Esercizio: Creare una rete virtuale su </a:t>
            </a:r>
            <a:r>
              <a:rPr lang="it-IT" dirty="0" err="1"/>
              <a:t>Azure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3E6F9-2747-6745-A5DA-81ADD2985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https://docs.microsoft.com/en-us/azure/virtual-network/quick-create-portal</a:t>
            </a:r>
            <a:endParaRPr lang="it-IT" dirty="0"/>
          </a:p>
          <a:p>
            <a:r>
              <a:rPr lang="it-IT" dirty="0"/>
              <a:t>Seguire l’esercitazione tramite portale</a:t>
            </a:r>
          </a:p>
          <a:p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9F634-7576-914A-A4E5-39D4D9C5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198BE-B26E-BA44-84C6-8295FD314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92D31-CEE8-A446-ABEC-4113D01A3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899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73F3E-A867-054D-9EF0-15961E1A8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Esercizio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14A8C-6E52-9A4B-A7C0-F5D97D50C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b="1" dirty="0" err="1"/>
              <a:t>Deploy</a:t>
            </a:r>
            <a:r>
              <a:rPr lang="it-IT" b="1" dirty="0"/>
              <a:t> a </a:t>
            </a:r>
            <a:r>
              <a:rPr lang="it-IT" b="1" dirty="0" err="1"/>
              <a:t>basic</a:t>
            </a:r>
            <a:r>
              <a:rPr lang="it-IT" b="1" dirty="0"/>
              <a:t> </a:t>
            </a:r>
            <a:r>
              <a:rPr lang="it-IT" b="1" dirty="0" err="1"/>
              <a:t>wordpress</a:t>
            </a:r>
            <a:r>
              <a:rPr lang="it-IT" b="1" dirty="0"/>
              <a:t> on </a:t>
            </a:r>
            <a:r>
              <a:rPr lang="it-IT" b="1" dirty="0" err="1"/>
              <a:t>Ubuntu</a:t>
            </a:r>
            <a:r>
              <a:rPr lang="it-IT" b="1" dirty="0"/>
              <a:t> 16.04 LTS on </a:t>
            </a:r>
            <a:r>
              <a:rPr lang="it-IT" b="1" dirty="0" err="1"/>
              <a:t>Azure</a:t>
            </a:r>
            <a:endParaRPr lang="it-IT" b="1" dirty="0"/>
          </a:p>
          <a:p>
            <a:r>
              <a:rPr lang="it-IT" b="1" dirty="0" err="1"/>
              <a:t>https</a:t>
            </a:r>
            <a:r>
              <a:rPr lang="it-IT" b="1" dirty="0"/>
              <a:t>://</a:t>
            </a:r>
            <a:r>
              <a:rPr lang="it-IT" b="1" dirty="0" err="1"/>
              <a:t>blogs.msdn.microsoft.com</a:t>
            </a:r>
            <a:r>
              <a:rPr lang="it-IT" b="1" dirty="0"/>
              <a:t>/</a:t>
            </a:r>
            <a:r>
              <a:rPr lang="it-IT" b="1" dirty="0" err="1"/>
              <a:t>linuxonazure</a:t>
            </a:r>
            <a:r>
              <a:rPr lang="it-IT" b="1" dirty="0"/>
              <a:t>/2017/04/10/how-to-deploy-a-basic-wordpress-on-ubuntu-16-04-lts-on-azure/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FE2D6-702F-8447-901A-DCDEE8A89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A3CBC-C642-F74F-BA32-F5E91335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9F9A6-0551-EE4F-A7A9-F2B2276DC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52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DC49F-B95A-4846-9912-46B1CCE50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Panoramica sul </a:t>
            </a:r>
            <a:r>
              <a:rPr lang="it-IT" dirty="0" err="1"/>
              <a:t>cloud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7C5E3-DBB2-194A-89D4-9F59247AF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Utilizzare risorse di calcolo e servizi dati dislocati in data center sparsi in giro per il mondo</a:t>
            </a:r>
          </a:p>
          <a:p>
            <a:r>
              <a:rPr lang="it-IT" dirty="0"/>
              <a:t>Queste risorse sono accessibili attraverso Internet per voi, i vostri utenti e i vostri clienti</a:t>
            </a:r>
          </a:p>
          <a:p>
            <a:r>
              <a:rPr lang="it-IT" dirty="0"/>
              <a:t>Fare leva sulle risorse messe a disposizione da altre aziende per gestire i vostri costi e aumentare la vostra produttività</a:t>
            </a:r>
          </a:p>
          <a:p>
            <a:r>
              <a:rPr lang="it-IT" dirty="0"/>
              <a:t>Realizzare soluzioni che non sareste capaci di costruire da soli usando le risorse del vostro data center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54F30-B5F1-8A4B-97D6-712688C99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65028-CDD6-8B4A-BED3-A95E3AD68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D8A43-C057-1848-8F02-AA03AAE3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85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1B00781-6E67-CC41-85CC-37CB7C29D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it-IT" dirty="0" err="1"/>
              <a:t>Iaas</a:t>
            </a:r>
            <a:r>
              <a:rPr lang="it-IT" dirty="0"/>
              <a:t>: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Service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015B49-FDC5-E64A-A0D9-1D440CCE71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1" r="2221" b="-1"/>
          <a:stretch/>
        </p:blipFill>
        <p:spPr>
          <a:xfrm>
            <a:off x="-1555" y="1731"/>
            <a:ext cx="4671091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B7D58-CE2D-0C42-9FDA-A85D062E2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81705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16174-7B2F-EF4C-9550-E78296B23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91" y="2133600"/>
            <a:ext cx="5066419" cy="3777622"/>
          </a:xfrm>
        </p:spPr>
        <p:txBody>
          <a:bodyPr>
            <a:normAutofit/>
          </a:bodyPr>
          <a:lstStyle/>
          <a:p>
            <a:r>
              <a:rPr lang="it-IT" dirty="0"/>
              <a:t>Eseguire una macchina virtuale posta in un data center gestito da un’altra azienda</a:t>
            </a:r>
          </a:p>
          <a:p>
            <a:r>
              <a:rPr lang="it-IT" dirty="0"/>
              <a:t>La gestione del sistema operativo spetta a voi: aggiornamenti, installazioni ed esecuzioni delle vostre applicazioni</a:t>
            </a:r>
          </a:p>
          <a:p>
            <a:r>
              <a:rPr lang="it-IT" dirty="0"/>
              <a:t>Chi vi sta vendendo la macchina virtuale si occupa dell’alimentazione, della CPU, delle memorie, hard-drive, rete, allarmi incendio….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90B3C-E36C-9947-B4D6-0F9E79411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8191" y="6135808"/>
            <a:ext cx="377102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E6291-89BB-174B-8F2F-C94F47C9DC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84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07683AC-4B7B-A945-9455-65DEB149B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it-IT" dirty="0" err="1"/>
              <a:t>Paas</a:t>
            </a:r>
            <a:r>
              <a:rPr lang="it-IT" dirty="0"/>
              <a:t>: Platform </a:t>
            </a:r>
            <a:r>
              <a:rPr lang="it-IT" dirty="0" err="1"/>
              <a:t>as</a:t>
            </a:r>
            <a:r>
              <a:rPr lang="it-IT" dirty="0"/>
              <a:t> a service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078189C-846D-B845-B7C4-9738C80C2A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53" r="2666" b="1"/>
          <a:stretch/>
        </p:blipFill>
        <p:spPr>
          <a:xfrm>
            <a:off x="-1555" y="1731"/>
            <a:ext cx="4671091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38AF6-3494-1341-B329-011299ADC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81705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37E8D-830A-2C4C-BEEB-ECE70392D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91" y="2133600"/>
            <a:ext cx="5066419" cy="377762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700"/>
              <a:t>Aggiungiamo un </a:t>
            </a:r>
            <a:r>
              <a:rPr lang="it-IT" sz="1700" err="1"/>
              <a:t>layer</a:t>
            </a:r>
            <a:r>
              <a:rPr lang="it-IT" sz="1700"/>
              <a:t> (strato) di astrazione. Voi distribuite le vostre applicazioni e codice su una piattaforma. Non siete interessati alla macchina virtuale su cui eseguire il vostro codice</a:t>
            </a:r>
          </a:p>
          <a:p>
            <a:pPr>
              <a:lnSpc>
                <a:spcPct val="90000"/>
              </a:lnSpc>
            </a:pPr>
            <a:r>
              <a:rPr lang="it-IT" sz="1700"/>
              <a:t>Non siete interessati al sistema operativo e al suo aggiornamento</a:t>
            </a:r>
          </a:p>
          <a:p>
            <a:pPr>
              <a:lnSpc>
                <a:spcPct val="90000"/>
              </a:lnSpc>
            </a:pPr>
            <a:r>
              <a:rPr lang="it-IT" sz="1700"/>
              <a:t>Cercate solo un posto dove eseguire la vostra applicazione, distribuirla globalmente e scalarle per poter andare incontro alle vostre esigenze</a:t>
            </a:r>
          </a:p>
          <a:p>
            <a:pPr>
              <a:lnSpc>
                <a:spcPct val="90000"/>
              </a:lnSpc>
            </a:pPr>
            <a:r>
              <a:rPr lang="it-IT" sz="1700"/>
              <a:t>Create la </a:t>
            </a:r>
            <a:r>
              <a:rPr lang="it-IT" sz="1700" err="1"/>
              <a:t>build</a:t>
            </a:r>
            <a:r>
              <a:rPr lang="it-IT" sz="1700"/>
              <a:t> della vostra applicazione e spostarla su una piattaforma senza gestire l’</a:t>
            </a:r>
            <a:r>
              <a:rPr lang="it-IT" sz="1700" err="1"/>
              <a:t>infrastruttra</a:t>
            </a:r>
            <a:r>
              <a:rPr lang="it-IT" sz="1700"/>
              <a:t> sottostante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347A1-98C7-E848-9566-6270337DD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8191" y="6135808"/>
            <a:ext cx="377102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6E31BE-6BE1-BD4E-83D9-0F700149F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282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A44C337-3893-4B29-A265-B1329150B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620" y="-1"/>
            <a:ext cx="1220724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1E0B358-1267-4844-8B3D-B7A279B4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36169" y="228600"/>
            <a:ext cx="2851523" cy="6638625"/>
            <a:chOff x="2487613" y="285750"/>
            <a:chExt cx="2428875" cy="5654676"/>
          </a:xfrm>
        </p:grpSpPr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B24AA06A-F1A5-4BB3-9486-9AE7A53B3F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BDF97590-C600-44CB-9303-4A3679F51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A9BBE156-3FFA-4DC4-8468-35BD28DDC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F7960DE5-3810-4B1E-B1E2-3BAFEA91E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359E957C-CE11-446F-8AA7-B3E98390B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A3E9FE34-CA9E-4443-BEBF-D1B9A1C6C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4F39D814-8A48-4509-BDEB-826F1065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8C6D08C0-8C49-4B87-9CF4-A1F08714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308C612B-4C0D-4863-B9CD-F86ABAA1B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600B1EC8-1B55-4390-A183-C33B5E227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1790A225-91E1-4BE5-A801-5F1E32721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DFFC46A2-6BBF-47FD-BC17-5EE1DF7CB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F44CA9C-80E8-44E1-A79C-D6EBFC73B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77117" y="-786"/>
            <a:ext cx="2356675" cy="6854040"/>
            <a:chOff x="6627813" y="194833"/>
            <a:chExt cx="1952625" cy="5678918"/>
          </a:xfrm>
        </p:grpSpPr>
        <p:sp>
          <p:nvSpPr>
            <p:cNvPr id="30" name="Freeform 27">
              <a:extLst>
                <a:ext uri="{FF2B5EF4-FFF2-40B4-BE49-F238E27FC236}">
                  <a16:creationId xmlns:a16="http://schemas.microsoft.com/office/drawing/2014/main" id="{8CB9417F-98D9-4998-B00B-A5932E4C7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1" name="Freeform 28">
              <a:extLst>
                <a:ext uri="{FF2B5EF4-FFF2-40B4-BE49-F238E27FC236}">
                  <a16:creationId xmlns:a16="http://schemas.microsoft.com/office/drawing/2014/main" id="{FA79AA3D-583E-4A1E-AF7E-CBD980F596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2" name="Freeform 29">
              <a:extLst>
                <a:ext uri="{FF2B5EF4-FFF2-40B4-BE49-F238E27FC236}">
                  <a16:creationId xmlns:a16="http://schemas.microsoft.com/office/drawing/2014/main" id="{D80C9F17-A6B2-4A12-BC77-F84264A66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3" name="Freeform 30">
              <a:extLst>
                <a:ext uri="{FF2B5EF4-FFF2-40B4-BE49-F238E27FC236}">
                  <a16:creationId xmlns:a16="http://schemas.microsoft.com/office/drawing/2014/main" id="{949C9A53-ED97-44CE-BDD5-ED24892116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4" name="Freeform 31">
              <a:extLst>
                <a:ext uri="{FF2B5EF4-FFF2-40B4-BE49-F238E27FC236}">
                  <a16:creationId xmlns:a16="http://schemas.microsoft.com/office/drawing/2014/main" id="{0F9FDAE7-225B-4072-8907-6EAA06174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5" name="Freeform 32">
              <a:extLst>
                <a:ext uri="{FF2B5EF4-FFF2-40B4-BE49-F238E27FC236}">
                  <a16:creationId xmlns:a16="http://schemas.microsoft.com/office/drawing/2014/main" id="{9D49818B-8EA3-4B41-9783-EFE0C618C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6" name="Freeform 33">
              <a:extLst>
                <a:ext uri="{FF2B5EF4-FFF2-40B4-BE49-F238E27FC236}">
                  <a16:creationId xmlns:a16="http://schemas.microsoft.com/office/drawing/2014/main" id="{01903E65-D822-4457-B0A5-2F4168224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7" name="Freeform 34">
              <a:extLst>
                <a:ext uri="{FF2B5EF4-FFF2-40B4-BE49-F238E27FC236}">
                  <a16:creationId xmlns:a16="http://schemas.microsoft.com/office/drawing/2014/main" id="{A5CF9DAB-75BF-43D9-B1E7-817D1FAA0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8" name="Freeform 35">
              <a:extLst>
                <a:ext uri="{FF2B5EF4-FFF2-40B4-BE49-F238E27FC236}">
                  <a16:creationId xmlns:a16="http://schemas.microsoft.com/office/drawing/2014/main" id="{BB22916D-4BCF-4A4C-8714-A2564D34C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39" name="Freeform 36">
              <a:extLst>
                <a:ext uri="{FF2B5EF4-FFF2-40B4-BE49-F238E27FC236}">
                  <a16:creationId xmlns:a16="http://schemas.microsoft.com/office/drawing/2014/main" id="{4CD9F734-569E-44E7-BD53-6214E0F18C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0" name="Freeform 37">
              <a:extLst>
                <a:ext uri="{FF2B5EF4-FFF2-40B4-BE49-F238E27FC236}">
                  <a16:creationId xmlns:a16="http://schemas.microsoft.com/office/drawing/2014/main" id="{7A5DAACB-2F42-40C8-BF6A-75B79299F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41" name="Freeform 38">
              <a:extLst>
                <a:ext uri="{FF2B5EF4-FFF2-40B4-BE49-F238E27FC236}">
                  <a16:creationId xmlns:a16="http://schemas.microsoft.com/office/drawing/2014/main" id="{AD78E0F9-8568-4672-A22F-4ED5B1A96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770523-9E3F-434D-BD11-81BECBADA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3096" y="624110"/>
            <a:ext cx="5021516" cy="1280890"/>
          </a:xfrm>
        </p:spPr>
        <p:txBody>
          <a:bodyPr>
            <a:normAutofit/>
          </a:bodyPr>
          <a:lstStyle/>
          <a:p>
            <a:r>
              <a:rPr lang="it-IT" dirty="0" err="1"/>
              <a:t>Saas</a:t>
            </a:r>
            <a:r>
              <a:rPr lang="it-IT" dirty="0"/>
              <a:t>: software </a:t>
            </a:r>
            <a:r>
              <a:rPr lang="it-IT" dirty="0" err="1"/>
              <a:t>as</a:t>
            </a:r>
            <a:r>
              <a:rPr lang="it-IT" dirty="0"/>
              <a:t> a service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A5CD610-ED7C-4CED-A9A1-174432C88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5704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5" name="Freeform 11">
            <a:extLst>
              <a:ext uri="{FF2B5EF4-FFF2-40B4-BE49-F238E27FC236}">
                <a16:creationId xmlns:a16="http://schemas.microsoft.com/office/drawing/2014/main" id="{0C4379BF-8C7A-480A-BC36-DA55D92A9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4645704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60B413-5159-7F41-90C5-6C9EAAD86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47" b="1"/>
          <a:stretch/>
        </p:blipFill>
        <p:spPr>
          <a:xfrm>
            <a:off x="-1555" y="1731"/>
            <a:ext cx="4671091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73780F-C7B7-714C-A39E-E4AE3BEA0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81705" y="787782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19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3BD16-000A-7245-9398-95A6535E2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191" y="2133600"/>
            <a:ext cx="5066419" cy="3777622"/>
          </a:xfrm>
        </p:spPr>
        <p:txBody>
          <a:bodyPr>
            <a:normAutofit/>
          </a:bodyPr>
          <a:lstStyle/>
          <a:p>
            <a:r>
              <a:rPr lang="it-IT" dirty="0"/>
              <a:t>Sono disponibili numerosi esempi: Office 365, </a:t>
            </a:r>
            <a:r>
              <a:rPr lang="it-IT" dirty="0" err="1"/>
              <a:t>Sharepoint</a:t>
            </a:r>
            <a:r>
              <a:rPr lang="it-IT" dirty="0"/>
              <a:t> Online, Exchange, </a:t>
            </a:r>
            <a:r>
              <a:rPr lang="it-IT" dirty="0" err="1"/>
              <a:t>Salesforce</a:t>
            </a:r>
            <a:endParaRPr lang="it-IT" dirty="0"/>
          </a:p>
          <a:p>
            <a:r>
              <a:rPr lang="it-IT" dirty="0"/>
              <a:t>Stanno però aumentando sempre più le API (servizi) che nascono nelle vostre aziende e che mettete a disposizione di altre vostre applicazioni o di chi voglia acquistarle. Pensiamo ad esempio ad un servizio di convalidazione di una carta di credito.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B10FD-9D52-9C47-B246-6C42300F6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8191" y="6135808"/>
            <a:ext cx="377102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Salvatore Sorrentino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BD605-7D61-204F-AF15-F7B974E6D0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1612" y="6130437"/>
            <a:ext cx="1146283" cy="3703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2FADF34-F6ED-764D-AB9C-0CA3DD6714F2}" type="datetime1">
              <a:rPr lang="it-IT" smtClean="0"/>
              <a:pPr>
                <a:spcAft>
                  <a:spcPts val="600"/>
                </a:spcAft>
              </a:pPr>
              <a:t>10/06/18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33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E6859-5360-8B45-B9C8-4667528A2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Diciamo che la vostra </a:t>
            </a:r>
            <a:r>
              <a:rPr lang="it-IT" dirty="0" err="1"/>
              <a:t>app</a:t>
            </a:r>
            <a:r>
              <a:rPr lang="it-IT" dirty="0"/>
              <a:t> è un’auto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900E47-F71E-014D-BCF6-77E738003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1905000"/>
            <a:ext cx="8674100" cy="28321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D9066-A74E-5645-9EC0-D22E34AB8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7B177-776C-1B45-A463-97A849883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F750B-B09C-C040-B5FD-66A5881C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7A3A6-5538-8C48-8837-61E4ED7567C2}"/>
              </a:ext>
            </a:extLst>
          </p:cNvPr>
          <p:cNvSpPr txBox="1"/>
          <p:nvPr/>
        </p:nvSpPr>
        <p:spPr>
          <a:xfrm>
            <a:off x="2589212" y="5020887"/>
            <a:ext cx="2830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…puoi comprarne una e gestirla</a:t>
            </a:r>
          </a:p>
        </p:txBody>
      </p:sp>
    </p:spTree>
    <p:extLst>
      <p:ext uri="{BB962C8B-B14F-4D97-AF65-F5344CB8AC3E}">
        <p14:creationId xmlns:p14="http://schemas.microsoft.com/office/powerpoint/2010/main" val="1419654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E6859-5360-8B45-B9C8-4667528A2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Diciamo che la vostra </a:t>
            </a:r>
            <a:r>
              <a:rPr lang="it-IT" dirty="0" err="1"/>
              <a:t>app</a:t>
            </a:r>
            <a:r>
              <a:rPr lang="it-IT" dirty="0"/>
              <a:t> è un’auto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B900E47-F71E-014D-BCF6-77E738003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1905000"/>
            <a:ext cx="8674100" cy="28321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D9066-A74E-5645-9EC0-D22E34AB8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ADF34-F6ED-764D-AB9C-0CA3DD6714F2}" type="datetime1">
              <a:rPr lang="it-IT" smtClean="0"/>
              <a:t>10/06/18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7B177-776C-1B45-A463-97A849883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Salvatore Sorrentino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F750B-B09C-C040-B5FD-66A5881C7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37A3A6-5538-8C48-8837-61E4ED7567C2}"/>
              </a:ext>
            </a:extLst>
          </p:cNvPr>
          <p:cNvSpPr txBox="1"/>
          <p:nvPr/>
        </p:nvSpPr>
        <p:spPr>
          <a:xfrm>
            <a:off x="2589212" y="5110603"/>
            <a:ext cx="2830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…puoi comprarne una e gestirla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368F18-61CF-F046-AF8B-018A186F09D6}"/>
              </a:ext>
            </a:extLst>
          </p:cNvPr>
          <p:cNvSpPr txBox="1"/>
          <p:nvPr/>
        </p:nvSpPr>
        <p:spPr>
          <a:xfrm>
            <a:off x="5510919" y="5110603"/>
            <a:ext cx="283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…puoi noleggiarne una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0BDB7F-6052-AB4D-BFB6-36682ABB9005}"/>
              </a:ext>
            </a:extLst>
          </p:cNvPr>
          <p:cNvSpPr txBox="1"/>
          <p:nvPr/>
        </p:nvSpPr>
        <p:spPr>
          <a:xfrm>
            <a:off x="8432626" y="5107918"/>
            <a:ext cx="2830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…puoi prendere un taxi</a:t>
            </a:r>
          </a:p>
        </p:txBody>
      </p:sp>
    </p:spTree>
    <p:extLst>
      <p:ext uri="{BB962C8B-B14F-4D97-AF65-F5344CB8AC3E}">
        <p14:creationId xmlns:p14="http://schemas.microsoft.com/office/powerpoint/2010/main" val="3171773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399</TotalTime>
  <Words>999</Words>
  <Application>Microsoft Macintosh PowerPoint</Application>
  <PresentationFormat>Widescreen</PresentationFormat>
  <Paragraphs>203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Century Gothic</vt:lpstr>
      <vt:lpstr>Wingdings</vt:lpstr>
      <vt:lpstr>Wingdings 3</vt:lpstr>
      <vt:lpstr>Wisp</vt:lpstr>
      <vt:lpstr>Panoramica sul Cloud</vt:lpstr>
      <vt:lpstr>Chi sono?</vt:lpstr>
      <vt:lpstr>Sveliamo il mistero…</vt:lpstr>
      <vt:lpstr>Panoramica sul cloud</vt:lpstr>
      <vt:lpstr>Iaas: Infrastructure as a Service</vt:lpstr>
      <vt:lpstr>Paas: Platform as a service</vt:lpstr>
      <vt:lpstr>Saas: software as a service</vt:lpstr>
      <vt:lpstr>Diciamo che la vostra app è un’auto</vt:lpstr>
      <vt:lpstr>Diciamo che la vostra app è un’auto</vt:lpstr>
      <vt:lpstr>Cloud Computing</vt:lpstr>
      <vt:lpstr>Soluzioni ibride</vt:lpstr>
      <vt:lpstr>Il cloud di Microsoft: Azure</vt:lpstr>
      <vt:lpstr>Una quantità enorme di tecnologie</vt:lpstr>
      <vt:lpstr>Un video (2016)</vt:lpstr>
      <vt:lpstr>Azure Regions</vt:lpstr>
      <vt:lpstr>Zoom sull’Europa</vt:lpstr>
      <vt:lpstr>Azure geographies</vt:lpstr>
      <vt:lpstr>Availability Zones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Sostenibilità energetica</vt:lpstr>
      <vt:lpstr>Computing: Risorse per eseguire codice</vt:lpstr>
      <vt:lpstr>Opzioni</vt:lpstr>
      <vt:lpstr>Opzioni</vt:lpstr>
      <vt:lpstr>Virtual Machines</vt:lpstr>
      <vt:lpstr>Containers</vt:lpstr>
      <vt:lpstr>Calcolatore Prezzi</vt:lpstr>
      <vt:lpstr>Calcolatore prezzi</vt:lpstr>
      <vt:lpstr>Esercizio</vt:lpstr>
      <vt:lpstr>Esercizio</vt:lpstr>
      <vt:lpstr>Esercizio: Creare una rete virtuale su Azure</vt:lpstr>
      <vt:lpstr>Esercizio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Panoramica sul Cloud</dc:title>
  <dc:creator>Salvatore Sorrentino</dc:creator>
  <cp:lastModifiedBy>Salvatore Sorrentino</cp:lastModifiedBy>
  <cp:revision>22</cp:revision>
  <dcterms:created xsi:type="dcterms:W3CDTF">2018-06-09T09:15:25Z</dcterms:created>
  <dcterms:modified xsi:type="dcterms:W3CDTF">2018-06-10T07:07:05Z</dcterms:modified>
</cp:coreProperties>
</file>

<file path=docProps/thumbnail.jpeg>
</file>